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1.jpg" ContentType="image/jpeg"/>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7"/>
  </p:notesMasterIdLst>
  <p:sldIdLst>
    <p:sldId id="256" r:id="rId2"/>
    <p:sldId id="267" r:id="rId3"/>
    <p:sldId id="258" r:id="rId4"/>
    <p:sldId id="282" r:id="rId5"/>
    <p:sldId id="280" r:id="rId6"/>
    <p:sldId id="293" r:id="rId7"/>
    <p:sldId id="296" r:id="rId8"/>
    <p:sldId id="283" r:id="rId9"/>
    <p:sldId id="284" r:id="rId10"/>
    <p:sldId id="300" r:id="rId11"/>
    <p:sldId id="301" r:id="rId12"/>
    <p:sldId id="302" r:id="rId13"/>
    <p:sldId id="304" r:id="rId14"/>
    <p:sldId id="303" r:id="rId15"/>
    <p:sldId id="305" r:id="rId16"/>
    <p:sldId id="306" r:id="rId17"/>
    <p:sldId id="294" r:id="rId18"/>
    <p:sldId id="295" r:id="rId19"/>
    <p:sldId id="308" r:id="rId20"/>
    <p:sldId id="309" r:id="rId21"/>
    <p:sldId id="291" r:id="rId22"/>
    <p:sldId id="292" r:id="rId23"/>
    <p:sldId id="299" r:id="rId24"/>
    <p:sldId id="307" r:id="rId25"/>
    <p:sldId id="285" r:id="rId26"/>
  </p:sldIdLst>
  <p:sldSz cx="12192000" cy="6858000"/>
  <p:notesSz cx="6858000" cy="9144000"/>
  <p:embeddedFontLst>
    <p:embeddedFont>
      <p:font typeface="Abril Fatface" panose="02000503000000020003" pitchFamily="2" charset="0"/>
      <p:regular r:id="rId28"/>
    </p:embeddedFont>
    <p:embeddedFont>
      <p:font typeface="Aldrich" panose="020B0604020202020204" charset="0"/>
      <p:regular r:id="rId29"/>
    </p:embeddedFont>
    <p:embeddedFont>
      <p:font typeface="Barlow Condensed" panose="00000506000000000000" pitchFamily="2" charset="0"/>
      <p:regular r:id="rId30"/>
      <p:bold r:id="rId31"/>
      <p:italic r:id="rId32"/>
      <p:boldItalic r:id="rId33"/>
    </p:embeddedFont>
    <p:embeddedFont>
      <p:font typeface="Catamaran" panose="020B0604020202020204" charset="0"/>
      <p:regular r:id="rId34"/>
      <p:bold r:id="rId35"/>
    </p:embeddedFont>
    <p:embeddedFont>
      <p:font typeface="Griffy" panose="020B0604020202020204" charset="0"/>
      <p:regular r:id="rId36"/>
    </p:embeddedFont>
    <p:embeddedFont>
      <p:font typeface="Homemade Apple" panose="020B0604020202020204" charset="0"/>
      <p:regular r:id="rId37"/>
    </p:embeddedFont>
    <p:embeddedFont>
      <p:font typeface="Poppins" panose="00000500000000000000" pitchFamily="2" charset="0"/>
      <p:regular r:id="rId38"/>
      <p:bold r:id="rId39"/>
      <p:italic r:id="rId40"/>
      <p:boldItalic r:id="rId41"/>
    </p:embeddedFont>
    <p:embeddedFont>
      <p:font typeface="Segoe UI" panose="020B0502040204020203" pitchFamily="34" charset="0"/>
      <p:regular r:id="rId42"/>
      <p:bold r:id="rId43"/>
      <p:italic r:id="rId44"/>
      <p:boldItalic r:id="rId45"/>
    </p:embeddedFont>
    <p:embeddedFont>
      <p:font typeface="Segoe UI Semibold" panose="020B0702040204020203" pitchFamily="34" charset="0"/>
      <p:bold r:id="rId46"/>
      <p:boldItalic r:id="rId47"/>
    </p:embeddedFont>
    <p:embeddedFont>
      <p:font typeface="Ubuntu Condensed" panose="020B0506030602030204" pitchFamily="3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56"/>
            <p14:sldId id="267"/>
            <p14:sldId id="258"/>
            <p14:sldId id="282"/>
            <p14:sldId id="280"/>
            <p14:sldId id="293"/>
            <p14:sldId id="296"/>
            <p14:sldId id="283"/>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294"/>
            <p14:sldId id="295"/>
            <p14:sldId id="308"/>
            <p14:sldId id="309"/>
            <p14:sldId id="291"/>
            <p14:sldId id="292"/>
          </p14:sldIdLst>
        </p14:section>
        <p14:section name="Wrap-Up" id="{640482DA-6DAF-4646-844F-87DD220CB440}">
          <p14:sldIdLst>
            <p14:sldId id="299"/>
            <p14:sldId id="307"/>
            <p14:sldId id="2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F"/>
    <a:srgbClr val="9CDCFE"/>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82535" autoAdjust="0"/>
  </p:normalViewPr>
  <p:slideViewPr>
    <p:cSldViewPr snapToGrid="0">
      <p:cViewPr>
        <p:scale>
          <a:sx n="80" d="100"/>
          <a:sy n="80" d="100"/>
        </p:scale>
        <p:origin x="274" y="-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lnSpc>
                <a:spcPct val="100000"/>
              </a:lnSpc>
              <a:spcBef>
                <a:spcPts val="600"/>
              </a:spcBef>
              <a:buFont typeface="+mj-lt"/>
              <a:buAutoNum type="arabicPeriod"/>
            </a:pPr>
            <a:r>
              <a:rPr lang="en-US" dirty="0"/>
              <a:t>Principle of least privilege</a:t>
            </a:r>
          </a:p>
          <a:p>
            <a:pPr marL="565150" indent="-457200">
              <a:lnSpc>
                <a:spcPct val="100000"/>
              </a:lnSpc>
              <a:spcBef>
                <a:spcPts val="600"/>
              </a:spcBef>
              <a:buFont typeface="+mj-lt"/>
              <a:buAutoNum type="arabicPeriod"/>
            </a:pPr>
            <a:r>
              <a:rPr lang="en-US" dirty="0"/>
              <a:t>Using Client Secrets (is bad)</a:t>
            </a:r>
          </a:p>
          <a:p>
            <a:pPr marL="565150" indent="-457200">
              <a:lnSpc>
                <a:spcPct val="100000"/>
              </a:lnSpc>
              <a:spcBef>
                <a:spcPts val="600"/>
              </a:spcBef>
              <a:buFont typeface="+mj-lt"/>
              <a:buAutoNum type="arabicPeriod"/>
            </a:pPr>
            <a:r>
              <a:rPr lang="en-US" dirty="0"/>
              <a:t>Using old tooling, like </a:t>
            </a:r>
            <a:r>
              <a:rPr lang="en-US" dirty="0" err="1"/>
              <a:t>AzureRm</a:t>
            </a:r>
            <a:r>
              <a:rPr lang="en-US" dirty="0"/>
              <a:t> instead of Az for PowerShell. Sometimes the difference is not obvious, especially when the functionality is the same, but </a:t>
            </a:r>
          </a:p>
          <a:p>
            <a:pPr marL="565150" indent="-457200">
              <a:lnSpc>
                <a:spcPct val="100000"/>
              </a:lnSpc>
              <a:spcBef>
                <a:spcPts val="600"/>
              </a:spcBef>
              <a:buFont typeface="+mj-lt"/>
              <a:buAutoNum type="arabicPeriod"/>
            </a:pPr>
            <a:r>
              <a:rPr lang="en-US" dirty="0"/>
              <a:t>Credential Management (if we really need them, use secret storage like KV and ensure that the process to issue new secrets </a:t>
            </a:r>
            <a:r>
              <a:rPr lang="en-US" dirty="0" err="1"/>
              <a:t>etc</a:t>
            </a:r>
            <a:r>
              <a:rPr lang="en-US" dirty="0"/>
              <a:t> is safe and controlled. Don’t email it!) Rotate credentials often, and if you do store secrets, think of also securing the storage fully</a:t>
            </a:r>
          </a:p>
          <a:p>
            <a:pPr marL="565150" indent="-457200">
              <a:lnSpc>
                <a:spcPct val="100000"/>
              </a:lnSpc>
              <a:spcBef>
                <a:spcPts val="600"/>
              </a:spcBef>
              <a:buFont typeface="+mj-lt"/>
              <a:buAutoNum type="arabicPeriod"/>
            </a:pPr>
            <a:r>
              <a:rPr lang="en-US" dirty="0"/>
              <a:t>Not ensuring traceability (if I have access to of credentials as the app, it shouldn’t be possible for me to use it without my name showing (malicious insider)). Also audit and alerting for reading sensitive secrets if it’s not done by an identity that should</a:t>
            </a:r>
          </a:p>
          <a:p>
            <a:pPr marL="565150" indent="-457200">
              <a:lnSpc>
                <a:spcPct val="100000"/>
              </a:lnSpc>
              <a:spcBef>
                <a:spcPts val="600"/>
              </a:spcBef>
              <a:buFont typeface="+mj-lt"/>
              <a:buAutoNum type="arabicPeriod"/>
            </a:pPr>
            <a:r>
              <a:rPr lang="en-US" dirty="0"/>
              <a:t>User-Assigned Managed Identities (unintentional assigning &amp; Azure Policy works for them!)</a:t>
            </a:r>
          </a:p>
          <a:p>
            <a:pPr marL="565150" indent="-457200">
              <a:lnSpc>
                <a:spcPct val="100000"/>
              </a:lnSpc>
              <a:spcBef>
                <a:spcPts val="600"/>
              </a:spcBef>
              <a:buFont typeface="+mj-lt"/>
              <a:buAutoNum type="arabicPeriod"/>
            </a:pPr>
            <a:r>
              <a:rPr lang="en-US" dirty="0"/>
              <a:t>Shared identities between services</a:t>
            </a:r>
          </a:p>
          <a:p>
            <a:pPr marL="565150" indent="-457200">
              <a:lnSpc>
                <a:spcPct val="100000"/>
              </a:lnSpc>
              <a:spcBef>
                <a:spcPts val="600"/>
              </a:spcBef>
              <a:buFont typeface="+mj-lt"/>
              <a:buAutoNum type="arabicPeriod"/>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565150" indent="-457200">
              <a:lnSpc>
                <a:spcPct val="100000"/>
              </a:lnSpc>
              <a:spcBef>
                <a:spcPts val="600"/>
              </a:spcBef>
              <a:buFont typeface="+mj-lt"/>
              <a:buAutoNum type="arabicPeriod"/>
            </a:pPr>
            <a:r>
              <a:rPr lang="en-US" dirty="0"/>
              <a:t>No clear life cycle process for all types (if we have clear </a:t>
            </a:r>
            <a:r>
              <a:rPr lang="en-US" dirty="0" err="1"/>
              <a:t>on&amp;offboarding</a:t>
            </a:r>
            <a:r>
              <a:rPr lang="en-US" dirty="0"/>
              <a:t> for users, why would we allow these potentially less secure identities to be without?)</a:t>
            </a:r>
          </a:p>
          <a:p>
            <a:pPr marL="565150" indent="-457200">
              <a:lnSpc>
                <a:spcPct val="100000"/>
              </a:lnSpc>
              <a:spcBef>
                <a:spcPts val="600"/>
              </a:spcBef>
              <a:buFont typeface="+mj-lt"/>
              <a:buAutoNum type="arabicPeriod"/>
            </a:pPr>
            <a:r>
              <a:rPr lang="en-US" dirty="0"/>
              <a:t>Accountability and ownership for the identities</a:t>
            </a:r>
          </a:p>
          <a:p>
            <a:pPr marL="565150" indent="-457200">
              <a:lnSpc>
                <a:spcPct val="100000"/>
              </a:lnSpc>
              <a:spcBef>
                <a:spcPts val="600"/>
              </a:spcBef>
              <a:buFont typeface="+mj-lt"/>
              <a:buAutoNum type="arabicPeriod"/>
            </a:pPr>
            <a:r>
              <a:rPr lang="en-US" dirty="0"/>
              <a:t>Access reviews</a:t>
            </a:r>
          </a:p>
          <a:p>
            <a:pPr marL="565150" indent="-457200">
              <a:lnSpc>
                <a:spcPct val="100000"/>
              </a:lnSpc>
              <a:spcBef>
                <a:spcPts val="600"/>
              </a:spcBef>
              <a:buFont typeface="+mj-lt"/>
              <a:buAutoNum type="arabicPeriod"/>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22350" lvl="1" indent="-457200">
              <a:lnSpc>
                <a:spcPct val="100000"/>
              </a:lnSpc>
              <a:spcBef>
                <a:spcPts val="600"/>
              </a:spcBef>
              <a:buFont typeface="+mj-lt"/>
              <a:buAutoNum type="arabicPeriod"/>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a:p>
            <a:pPr marL="565150" indent="-457200">
              <a:lnSpc>
                <a:spcPct val="100000"/>
              </a:lnSpc>
              <a:spcBef>
                <a:spcPts val="600"/>
              </a:spcBef>
              <a:buFont typeface="+mj-lt"/>
              <a:buAutoNum type="arabicPeriod"/>
            </a:pPr>
            <a:r>
              <a:rPr lang="en-US" dirty="0"/>
              <a:t>Monitoring sign-ins and logs for anomalies</a:t>
            </a:r>
          </a:p>
          <a:p>
            <a:pPr marL="565150" indent="-457200">
              <a:lnSpc>
                <a:spcPct val="100000"/>
              </a:lnSpc>
              <a:spcBef>
                <a:spcPts val="600"/>
              </a:spcBef>
              <a:buFont typeface="+mj-lt"/>
              <a:buAutoNum type="arabicPeriod"/>
            </a:pPr>
            <a:r>
              <a:rPr lang="en-US" dirty="0"/>
              <a:t>Too long access token lifetime policies (use proper refresh flows instead)</a:t>
            </a:r>
          </a:p>
          <a:p>
            <a:pPr marL="565150" indent="-457200">
              <a:lnSpc>
                <a:spcPct val="100000"/>
              </a:lnSpc>
              <a:spcBef>
                <a:spcPts val="600"/>
              </a:spcBef>
              <a:buFont typeface="+mj-lt"/>
              <a:buAutoNum type="arabicPeriod"/>
            </a:pPr>
            <a:r>
              <a:rPr lang="en-US" dirty="0"/>
              <a:t>Not restricting who has access to use the workload identities</a:t>
            </a:r>
          </a:p>
          <a:p>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That’s not true, you can have up to 500 000 objects in </a:t>
            </a:r>
            <a:r>
              <a:rPr lang="en-US" dirty="0" err="1"/>
              <a:t>Entra</a:t>
            </a:r>
            <a:r>
              <a:rPr lang="en-US" dirty="0"/>
              <a:t>, and even more if you ask Microsoft nicely.</a:t>
            </a:r>
            <a:endParaRPr lang="en-SE" dirty="0"/>
          </a:p>
        </p:txBody>
      </p:sp>
    </p:spTree>
    <p:extLst>
      <p:ext uri="{BB962C8B-B14F-4D97-AF65-F5344CB8AC3E}">
        <p14:creationId xmlns:p14="http://schemas.microsoft.com/office/powerpoint/2010/main" val="3002750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6764772" y="217902"/>
            <a:ext cx="5243088" cy="1023875"/>
            <a:chOff x="6764772" y="217902"/>
            <a:chExt cx="5243088" cy="1023875"/>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40" name="Google Shape;1840;p17"/>
            <p:cNvGrpSpPr/>
            <p:nvPr/>
          </p:nvGrpSpPr>
          <p:grpSpPr>
            <a:xfrm flipH="1">
              <a:off x="6764772" y="676524"/>
              <a:ext cx="0" cy="565253"/>
              <a:chOff x="11559210" y="2457954"/>
              <a:chExt cx="0" cy="933685"/>
            </a:xfrm>
          </p:grpSpPr>
          <p:cxnSp>
            <p:nvCxnSpPr>
              <p:cNvPr id="1841" name="Google Shape;1841;p17"/>
              <p:cNvCxnSpPr/>
              <p:nvPr/>
            </p:nvCxnSpPr>
            <p:spPr>
              <a:xfrm>
                <a:off x="11559210" y="264283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42" name="Google Shape;1842;p17"/>
              <p:cNvCxnSpPr/>
              <p:nvPr/>
            </p:nvCxnSpPr>
            <p:spPr>
              <a:xfrm>
                <a:off x="11559210" y="245795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3.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4.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24.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8.sv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9.png"/><Relationship Id="rId7" Type="http://schemas.openxmlformats.org/officeDocument/2006/relationships/image" Target="../media/image24.svg"/><Relationship Id="rId12"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6.sv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2.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343150" y="3117600"/>
            <a:ext cx="8324850" cy="2272500"/>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Security Pitfalls for Workload Identities in Azure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3"/>
              <a:stretch>
                <a:fillRect/>
              </a:stretch>
            </p:blipFill>
            <p:spPr>
              <a:xfrm flipV="1">
                <a:off x="780151" y="3180899"/>
                <a:ext cx="5732488" cy="43369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5"/>
              <a:stretch>
                <a:fillRect/>
              </a:stretch>
            </p:blipFill>
            <p:spPr>
              <a:xfrm>
                <a:off x="7456368" y="3184373"/>
                <a:ext cx="3576484" cy="405351"/>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06333"/>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3909007"/>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7" y="2647384"/>
            <a:ext cx="4569613"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02926"/>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48AF1-0AA6-C89D-CAC6-11A624472E5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FFCFB64-5578-C72C-6625-6E544DBFA6B6}"/>
              </a:ext>
            </a:extLst>
          </p:cNvPr>
          <p:cNvSpPr>
            <a:spLocks noGrp="1"/>
          </p:cNvSpPr>
          <p:nvPr>
            <p:ph type="title"/>
          </p:nvPr>
        </p:nvSpPr>
        <p:spPr/>
        <p:txBody>
          <a:bodyPr/>
          <a:lstStyle/>
          <a:p>
            <a:r>
              <a:rPr lang="en-US" dirty="0"/>
              <a:t>Security Pitfalls list</a:t>
            </a:r>
            <a:endParaRPr lang="en-SE" dirty="0"/>
          </a:p>
        </p:txBody>
      </p:sp>
      <p:sp>
        <p:nvSpPr>
          <p:cNvPr id="7" name="Text Placeholder 6">
            <a:extLst>
              <a:ext uri="{FF2B5EF4-FFF2-40B4-BE49-F238E27FC236}">
                <a16:creationId xmlns:a16="http://schemas.microsoft.com/office/drawing/2014/main" id="{A02F5BD6-3550-4823-08D9-CE0B3B35BFA3}"/>
              </a:ext>
            </a:extLst>
          </p:cNvPr>
          <p:cNvSpPr>
            <a:spLocks noGrp="1"/>
          </p:cNvSpPr>
          <p:nvPr>
            <p:ph type="body" idx="1"/>
          </p:nvPr>
        </p:nvSpPr>
        <p:spPr/>
        <p:txBody>
          <a:bodyPr/>
          <a:lstStyle/>
          <a:p>
            <a:pPr marL="565150" indent="-457200">
              <a:lnSpc>
                <a:spcPct val="100000"/>
              </a:lnSpc>
              <a:spcBef>
                <a:spcPts val="600"/>
              </a:spcBef>
              <a:buFont typeface="+mj-lt"/>
              <a:buAutoNum type="arabicPeriod"/>
            </a:pPr>
            <a:r>
              <a:rPr lang="en-US" dirty="0"/>
              <a:t>Principle of least privilege</a:t>
            </a:r>
          </a:p>
          <a:p>
            <a:pPr marL="565150" indent="-457200">
              <a:lnSpc>
                <a:spcPct val="100000"/>
              </a:lnSpc>
              <a:spcBef>
                <a:spcPts val="600"/>
              </a:spcBef>
              <a:buFont typeface="+mj-lt"/>
              <a:buAutoNum type="arabicPeriod"/>
            </a:pPr>
            <a:r>
              <a:rPr lang="en-US" dirty="0"/>
              <a:t>Using Client Secrets (is bad)</a:t>
            </a:r>
          </a:p>
          <a:p>
            <a:pPr marL="565150" indent="-457200">
              <a:lnSpc>
                <a:spcPct val="100000"/>
              </a:lnSpc>
              <a:spcBef>
                <a:spcPts val="600"/>
              </a:spcBef>
              <a:buFont typeface="+mj-lt"/>
              <a:buAutoNum type="arabicPeriod"/>
            </a:pPr>
            <a:r>
              <a:rPr lang="en-US" dirty="0"/>
              <a:t>Credential Management (if we really need them, use secret storage like KV and ensure that the process to issue new secrets </a:t>
            </a:r>
            <a:r>
              <a:rPr lang="en-US" dirty="0" err="1"/>
              <a:t>etc</a:t>
            </a:r>
            <a:r>
              <a:rPr lang="en-US" dirty="0"/>
              <a:t> is safe and controlled. Don’t email it!) Rotate credentials often, and if you do store secrets, think of also securing the storage fully</a:t>
            </a:r>
          </a:p>
          <a:p>
            <a:pPr marL="565150" indent="-457200">
              <a:lnSpc>
                <a:spcPct val="100000"/>
              </a:lnSpc>
              <a:spcBef>
                <a:spcPts val="600"/>
              </a:spcBef>
              <a:buFont typeface="+mj-lt"/>
              <a:buAutoNum type="arabicPeriod"/>
            </a:pPr>
            <a:r>
              <a:rPr lang="en-US" dirty="0"/>
              <a:t>Not ensuring traceability (if I have access to of credentials as the app, it shouldn’t be possible for me to use it without my name showing (malicious insider)). Also audit and alerting for reading sensitive secrets if it’s not done by an identity that should</a:t>
            </a:r>
          </a:p>
          <a:p>
            <a:pPr marL="565150" indent="-457200">
              <a:lnSpc>
                <a:spcPct val="100000"/>
              </a:lnSpc>
              <a:spcBef>
                <a:spcPts val="600"/>
              </a:spcBef>
              <a:buFont typeface="+mj-lt"/>
              <a:buAutoNum type="arabicPeriod"/>
            </a:pPr>
            <a:r>
              <a:rPr lang="en-US" dirty="0"/>
              <a:t>User-Assigned Managed Identities (unintentional assigning &amp; Azure Policy works for them!)</a:t>
            </a:r>
          </a:p>
          <a:p>
            <a:pPr marL="565150" indent="-457200">
              <a:lnSpc>
                <a:spcPct val="100000"/>
              </a:lnSpc>
              <a:spcBef>
                <a:spcPts val="600"/>
              </a:spcBef>
              <a:buFont typeface="+mj-lt"/>
              <a:buAutoNum type="arabicPeriod"/>
            </a:pPr>
            <a:r>
              <a:rPr lang="en-US" dirty="0"/>
              <a:t>Shared identities between services</a:t>
            </a:r>
          </a:p>
          <a:p>
            <a:pPr marL="565150" indent="-457200">
              <a:lnSpc>
                <a:spcPct val="100000"/>
              </a:lnSpc>
              <a:spcBef>
                <a:spcPts val="600"/>
              </a:spcBef>
              <a:buFont typeface="+mj-lt"/>
              <a:buAutoNum type="arabicPeriod"/>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565150" indent="-457200">
              <a:lnSpc>
                <a:spcPct val="100000"/>
              </a:lnSpc>
              <a:spcBef>
                <a:spcPts val="600"/>
              </a:spcBef>
              <a:buFont typeface="+mj-lt"/>
              <a:buAutoNum type="arabicPeriod"/>
            </a:pPr>
            <a:r>
              <a:rPr lang="en-US" dirty="0"/>
              <a:t>No clear life cycle process for all types (if we have clear </a:t>
            </a:r>
            <a:r>
              <a:rPr lang="en-US" dirty="0" err="1"/>
              <a:t>on&amp;offboarding</a:t>
            </a:r>
            <a:r>
              <a:rPr lang="en-US" dirty="0"/>
              <a:t> for users, why would we allow these potentially less secure identities to be without?)</a:t>
            </a:r>
          </a:p>
          <a:p>
            <a:pPr marL="565150" indent="-457200">
              <a:lnSpc>
                <a:spcPct val="100000"/>
              </a:lnSpc>
              <a:spcBef>
                <a:spcPts val="600"/>
              </a:spcBef>
              <a:buFont typeface="+mj-lt"/>
              <a:buAutoNum type="arabicPeriod"/>
            </a:pPr>
            <a:r>
              <a:rPr lang="en-US" dirty="0"/>
              <a:t>Accountability and ownership for the identities</a:t>
            </a:r>
          </a:p>
          <a:p>
            <a:pPr marL="565150" indent="-457200">
              <a:lnSpc>
                <a:spcPct val="100000"/>
              </a:lnSpc>
              <a:spcBef>
                <a:spcPts val="600"/>
              </a:spcBef>
              <a:buFont typeface="+mj-lt"/>
              <a:buAutoNum type="arabicPeriod"/>
            </a:pPr>
            <a:r>
              <a:rPr lang="en-US" dirty="0"/>
              <a:t>Access reviews</a:t>
            </a:r>
          </a:p>
          <a:p>
            <a:pPr marL="565150" indent="-457200">
              <a:lnSpc>
                <a:spcPct val="100000"/>
              </a:lnSpc>
              <a:spcBef>
                <a:spcPts val="600"/>
              </a:spcBef>
              <a:buFont typeface="+mj-lt"/>
              <a:buAutoNum type="arabicPeriod"/>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22350" lvl="1" indent="-457200">
              <a:lnSpc>
                <a:spcPct val="100000"/>
              </a:lnSpc>
              <a:spcBef>
                <a:spcPts val="600"/>
              </a:spcBef>
              <a:buFont typeface="+mj-lt"/>
              <a:buAutoNum type="arabicPeriod"/>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a:p>
            <a:pPr marL="565150" indent="-457200">
              <a:lnSpc>
                <a:spcPct val="100000"/>
              </a:lnSpc>
              <a:spcBef>
                <a:spcPts val="600"/>
              </a:spcBef>
              <a:buFont typeface="+mj-lt"/>
              <a:buAutoNum type="arabicPeriod"/>
            </a:pPr>
            <a:r>
              <a:rPr lang="en-US" dirty="0"/>
              <a:t>Monitoring sign-ins and logs for anomalies</a:t>
            </a:r>
          </a:p>
          <a:p>
            <a:pPr marL="565150" indent="-457200">
              <a:lnSpc>
                <a:spcPct val="100000"/>
              </a:lnSpc>
              <a:spcBef>
                <a:spcPts val="600"/>
              </a:spcBef>
              <a:buFont typeface="+mj-lt"/>
              <a:buAutoNum type="arabicPeriod"/>
            </a:pPr>
            <a:r>
              <a:rPr lang="en-US" dirty="0"/>
              <a:t>Too long access token lifetime policies (use proper refresh flows instead)</a:t>
            </a:r>
          </a:p>
          <a:p>
            <a:pPr marL="565150" indent="-457200">
              <a:lnSpc>
                <a:spcPct val="100000"/>
              </a:lnSpc>
              <a:spcBef>
                <a:spcPts val="600"/>
              </a:spcBef>
              <a:buFont typeface="+mj-lt"/>
              <a:buAutoNum type="arabicPeriod"/>
            </a:pPr>
            <a:r>
              <a:rPr lang="en-US" dirty="0"/>
              <a:t>Not restricting who has access to use the workload identities</a:t>
            </a:r>
          </a:p>
        </p:txBody>
      </p:sp>
    </p:spTree>
    <p:extLst>
      <p:ext uri="{BB962C8B-B14F-4D97-AF65-F5344CB8AC3E}">
        <p14:creationId xmlns:p14="http://schemas.microsoft.com/office/powerpoint/2010/main" val="3259720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2EF11-22E8-CC3E-FEDC-0D5D26242C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EF42862-5B47-468C-7997-57C5BC945E48}"/>
              </a:ext>
            </a:extLst>
          </p:cNvPr>
          <p:cNvSpPr>
            <a:spLocks noGrp="1"/>
          </p:cNvSpPr>
          <p:nvPr>
            <p:ph type="title"/>
          </p:nvPr>
        </p:nvSpPr>
        <p:spPr/>
        <p:txBody>
          <a:bodyPr/>
          <a:lstStyle/>
          <a:p>
            <a:r>
              <a:rPr lang="en-US" dirty="0"/>
              <a:t>Notes</a:t>
            </a:r>
            <a:endParaRPr lang="en-SE" dirty="0"/>
          </a:p>
        </p:txBody>
      </p:sp>
      <p:sp>
        <p:nvSpPr>
          <p:cNvPr id="7" name="Text Placeholder 6">
            <a:extLst>
              <a:ext uri="{FF2B5EF4-FFF2-40B4-BE49-F238E27FC236}">
                <a16:creationId xmlns:a16="http://schemas.microsoft.com/office/drawing/2014/main" id="{1694563D-0D01-E639-3F3B-66C0331BF178}"/>
              </a:ext>
            </a:extLst>
          </p:cNvPr>
          <p:cNvSpPr>
            <a:spLocks noGrp="1"/>
          </p:cNvSpPr>
          <p:nvPr>
            <p:ph type="body" idx="1"/>
          </p:nvPr>
        </p:nvSpPr>
        <p:spPr/>
        <p:txBody>
          <a:bodyPr/>
          <a:lstStyle/>
          <a:p>
            <a:r>
              <a:rPr lang="en-US" dirty="0"/>
              <a:t>If you’re still using </a:t>
            </a:r>
            <a:r>
              <a:rPr lang="en-US" dirty="0" err="1"/>
              <a:t>AzureRM</a:t>
            </a:r>
            <a:r>
              <a:rPr lang="en-US" dirty="0"/>
              <a:t>, stop. It’s deprecated on the 29</a:t>
            </a:r>
            <a:r>
              <a:rPr lang="en-US" baseline="30000" dirty="0"/>
              <a:t>th</a:t>
            </a:r>
            <a:r>
              <a:rPr lang="en-US" dirty="0"/>
              <a:t> of this month, and it stores all tokens unencrypted on your machine!</a:t>
            </a:r>
          </a:p>
          <a:p>
            <a:r>
              <a:rPr lang="en-US" dirty="0"/>
              <a:t>When talking about user authentication. If we enable MFA and PIM, we’ve prevented a lot of threats. I don’t see people as worried about their passwords leaking anymore. To be honest, that partly feels like a solved problem. </a:t>
            </a:r>
            <a:r>
              <a:rPr lang="en-US" dirty="0" err="1"/>
              <a:t>Passwordless</a:t>
            </a:r>
            <a:r>
              <a:rPr lang="en-US" dirty="0"/>
              <a:t> and MFA is great.</a:t>
            </a:r>
          </a:p>
          <a:p>
            <a:pPr lvl="1"/>
            <a:r>
              <a:rPr lang="en-US" dirty="0"/>
              <a:t>A slide talking about MFA and PIM, and how we don’t have the option of that level of security for workload identities – we need to be restrictive with what access we give to non-personal accounts.</a:t>
            </a:r>
          </a:p>
          <a:p>
            <a:r>
              <a:rPr lang="en-US" dirty="0"/>
              <a:t>Azures best practices for Azure Policy for UAMIs are a bit off</a:t>
            </a:r>
          </a:p>
        </p:txBody>
      </p:sp>
    </p:spTree>
    <p:extLst>
      <p:ext uri="{BB962C8B-B14F-4D97-AF65-F5344CB8AC3E}">
        <p14:creationId xmlns:p14="http://schemas.microsoft.com/office/powerpoint/2010/main" val="67590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2271716" y="3073400"/>
            <a:ext cx="7648572" cy="665163"/>
          </a:xfrm>
        </p:spPr>
        <p:txBody>
          <a:bodyPr/>
          <a:lstStyle/>
          <a:p>
            <a:pPr marL="107950" indent="0">
              <a:buNone/>
            </a:pPr>
            <a:r>
              <a:rPr lang="en-US" sz="2800" i="1" dirty="0"/>
              <a:t>A non-comprehensive list in no particular order.</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24E8580-49B0-0635-0CC4-8CE6101A41CF}"/>
              </a:ext>
            </a:extLst>
          </p:cNvPr>
          <p:cNvSpPr>
            <a:spLocks noGrp="1"/>
          </p:cNvSpPr>
          <p:nvPr>
            <p:ph type="body" idx="1"/>
          </p:nvPr>
        </p:nvSpPr>
        <p:spPr>
          <a:xfrm>
            <a:off x="2271716" y="3073400"/>
            <a:ext cx="7648572" cy="665163"/>
          </a:xfrm>
        </p:spPr>
        <p:txBody>
          <a:bodyPr/>
          <a:lstStyle/>
          <a:p>
            <a:pPr marL="107950" indent="0">
              <a:buNone/>
            </a:pPr>
            <a:r>
              <a:rPr lang="en-US" sz="2800" i="1" dirty="0"/>
              <a:t>A non-comprehensive list in no particular order.</a:t>
            </a:r>
            <a:endParaRPr lang="en-SE" sz="2800" i="1" dirty="0"/>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DA232-8E45-D0E4-9143-258114B90310}"/>
              </a:ext>
            </a:extLst>
          </p:cNvPr>
          <p:cNvSpPr>
            <a:spLocks noGrp="1"/>
          </p:cNvSpPr>
          <p:nvPr>
            <p:ph type="title"/>
          </p:nvPr>
        </p:nvSpPr>
        <p:spPr>
          <a:xfrm>
            <a:off x="873350" y="489746"/>
            <a:ext cx="10551900" cy="763500"/>
          </a:xfrm>
        </p:spPr>
        <p:txBody>
          <a:bodyPr/>
          <a:lstStyle/>
          <a:p>
            <a:pPr algn="ctr"/>
            <a:r>
              <a:rPr lang="en-US" dirty="0"/>
              <a:t>Quiz time! Which solution is more secure?</a:t>
            </a:r>
            <a:br>
              <a:rPr lang="en-US" dirty="0"/>
            </a:br>
            <a:r>
              <a:rPr lang="en-US" dirty="0"/>
              <a:t>(Give the audience 10 seconds and point to a direction left/right, then say: it depends)</a:t>
            </a:r>
            <a:endParaRPr lang="en-SE" dirty="0"/>
          </a:p>
        </p:txBody>
      </p:sp>
      <p:sp>
        <p:nvSpPr>
          <p:cNvPr id="10" name="Text Placeholder 9">
            <a:extLst>
              <a:ext uri="{FF2B5EF4-FFF2-40B4-BE49-F238E27FC236}">
                <a16:creationId xmlns:a16="http://schemas.microsoft.com/office/drawing/2014/main" id="{F3B46BAE-484F-49C6-E462-759AF9CBFCA1}"/>
              </a:ext>
            </a:extLst>
          </p:cNvPr>
          <p:cNvSpPr>
            <a:spLocks noGrp="1"/>
          </p:cNvSpPr>
          <p:nvPr>
            <p:ph type="body" idx="1"/>
          </p:nvPr>
        </p:nvSpPr>
        <p:spPr/>
        <p:txBody>
          <a:bodyPr/>
          <a:lstStyle/>
          <a:p>
            <a:pPr>
              <a:spcBef>
                <a:spcPts val="600"/>
              </a:spcBef>
            </a:pPr>
            <a:r>
              <a:rPr lang="en-US" sz="1600" dirty="0"/>
              <a:t>Service Principal with Federated Credential, used in a service connection in Azure DevOps</a:t>
            </a:r>
          </a:p>
          <a:p>
            <a:pPr lvl="1">
              <a:lnSpc>
                <a:spcPct val="100000"/>
              </a:lnSpc>
              <a:spcBef>
                <a:spcPts val="600"/>
              </a:spcBef>
            </a:pPr>
            <a:r>
              <a:rPr lang="en-US" sz="1600" dirty="0"/>
              <a:t>Can all pipelines use it?</a:t>
            </a:r>
          </a:p>
          <a:p>
            <a:pPr lvl="1">
              <a:spcBef>
                <a:spcPts val="600"/>
              </a:spcBef>
            </a:pPr>
            <a:r>
              <a:rPr lang="en-US" sz="1600" dirty="0"/>
              <a:t>Is it automatically triggered when new code is committed, and who can contribute with code?</a:t>
            </a:r>
          </a:p>
          <a:p>
            <a:pPr lvl="1">
              <a:spcBef>
                <a:spcPts val="600"/>
              </a:spcBef>
            </a:pPr>
            <a:r>
              <a:rPr lang="en-US" sz="1600" dirty="0"/>
              <a:t>Can someone override branch policies?</a:t>
            </a:r>
          </a:p>
          <a:p>
            <a:pPr lvl="1">
              <a:spcBef>
                <a:spcPts val="600"/>
              </a:spcBef>
            </a:pPr>
            <a:r>
              <a:rPr lang="en-US" sz="1600" dirty="0"/>
              <a:t>Who can add credentials to the service principal?</a:t>
            </a:r>
          </a:p>
          <a:p>
            <a:pPr lvl="1">
              <a:spcBef>
                <a:spcPts val="600"/>
              </a:spcBef>
            </a:pPr>
            <a:r>
              <a:rPr lang="en-US" sz="1600" dirty="0"/>
              <a:t>Is the pipeline running on Microsoft-hosted agents, or self-hosted? Can we set up Conditional Access policies based on Location?</a:t>
            </a:r>
          </a:p>
        </p:txBody>
      </p:sp>
      <p:sp>
        <p:nvSpPr>
          <p:cNvPr id="11" name="Text Placeholder 10">
            <a:extLst>
              <a:ext uri="{FF2B5EF4-FFF2-40B4-BE49-F238E27FC236}">
                <a16:creationId xmlns:a16="http://schemas.microsoft.com/office/drawing/2014/main" id="{B1B6C393-9710-E67C-3F65-B63E2B97CAF4}"/>
              </a:ext>
            </a:extLst>
          </p:cNvPr>
          <p:cNvSpPr>
            <a:spLocks noGrp="1"/>
          </p:cNvSpPr>
          <p:nvPr>
            <p:ph type="body" idx="2"/>
          </p:nvPr>
        </p:nvSpPr>
        <p:spPr/>
        <p:txBody>
          <a:bodyPr/>
          <a:lstStyle/>
          <a:p>
            <a:pPr>
              <a:spcBef>
                <a:spcPts val="600"/>
              </a:spcBef>
            </a:pPr>
            <a:r>
              <a:rPr lang="en-US" sz="1600" dirty="0"/>
              <a:t>User-Assigned Managed Identity used for a web app, assigned to a VM in Azure</a:t>
            </a:r>
          </a:p>
          <a:p>
            <a:pPr lvl="1">
              <a:spcBef>
                <a:spcPts val="600"/>
              </a:spcBef>
            </a:pPr>
            <a:r>
              <a:rPr lang="en-US" sz="1600" dirty="0"/>
              <a:t>Who can log into the VM?</a:t>
            </a:r>
          </a:p>
          <a:p>
            <a:pPr lvl="1">
              <a:spcBef>
                <a:spcPts val="600"/>
              </a:spcBef>
            </a:pPr>
            <a:r>
              <a:rPr lang="en-US" sz="1600" dirty="0"/>
              <a:t>Can anyone assign the identity to more resources?</a:t>
            </a:r>
          </a:p>
          <a:p>
            <a:pPr lvl="1">
              <a:spcBef>
                <a:spcPts val="600"/>
              </a:spcBef>
            </a:pPr>
            <a:endParaRPr lang="en-SE" sz="1600" dirty="0"/>
          </a:p>
        </p:txBody>
      </p:sp>
    </p:spTree>
    <p:extLst>
      <p:ext uri="{BB962C8B-B14F-4D97-AF65-F5344CB8AC3E}">
        <p14:creationId xmlns:p14="http://schemas.microsoft.com/office/powerpoint/2010/main" val="3375069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p:txBody>
          <a:bodyPr/>
          <a:lstStyle/>
          <a:p>
            <a:r>
              <a:rPr lang="en-US" dirty="0"/>
              <a:t>Summary</a:t>
            </a:r>
            <a:endParaRPr lang="en-SE" dirty="0"/>
          </a:p>
        </p:txBody>
      </p:sp>
      <p:sp>
        <p:nvSpPr>
          <p:cNvPr id="7" name="Text Placeholder 6">
            <a:extLst>
              <a:ext uri="{FF2B5EF4-FFF2-40B4-BE49-F238E27FC236}">
                <a16:creationId xmlns:a16="http://schemas.microsoft.com/office/drawing/2014/main" id="{71240F48-C416-D594-CFB0-576E123A55A6}"/>
              </a:ext>
            </a:extLst>
          </p:cNvPr>
          <p:cNvSpPr>
            <a:spLocks noGrp="1"/>
          </p:cNvSpPr>
          <p:nvPr>
            <p:ph type="body" idx="1"/>
          </p:nvPr>
        </p:nvSpPr>
        <p:spPr/>
        <p:txBody>
          <a:bodyPr/>
          <a:lstStyle/>
          <a:p>
            <a:r>
              <a:rPr lang="en-US" dirty="0"/>
              <a:t>This is some of the pitfalls from my own experience, and there are countless more out there. There are many products that we didn’t dig into today that you can utilize in Azure, and many of them are great and should be looked into.</a:t>
            </a:r>
          </a:p>
          <a:p>
            <a:pPr lvl="1"/>
            <a:r>
              <a:rPr lang="en-US" dirty="0"/>
              <a:t>Stuff like Azure Policy, Sentinel and Defender (for Cloud Apps, for DevOps) which can show stuff like unusual credentials added to an app, or secrets left in files in your repositories</a:t>
            </a:r>
          </a:p>
        </p:txBody>
      </p:sp>
    </p:spTree>
    <p:extLst>
      <p:ext uri="{BB962C8B-B14F-4D97-AF65-F5344CB8AC3E}">
        <p14:creationId xmlns:p14="http://schemas.microsoft.com/office/powerpoint/2010/main" val="3343334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5448603"/>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3064" y="4425528"/>
              <a:ext cx="423927" cy="423927"/>
            </a:xfrm>
            <a:prstGeom prst="rect">
              <a:avLst/>
            </a:prstGeom>
          </p:spPr>
        </p:pic>
      </p:grpSp>
      <p:grpSp>
        <p:nvGrpSpPr>
          <p:cNvPr id="2" name="Group 1">
            <a:extLst>
              <a:ext uri="{FF2B5EF4-FFF2-40B4-BE49-F238E27FC236}">
                <a16:creationId xmlns:a16="http://schemas.microsoft.com/office/drawing/2014/main" id="{D3F2CE46-A92F-7D99-1784-2CC30BC5DAA5}"/>
              </a:ext>
            </a:extLst>
          </p:cNvPr>
          <p:cNvGrpSpPr/>
          <p:nvPr/>
        </p:nvGrpSpPr>
        <p:grpSpPr>
          <a:xfrm>
            <a:off x="9112702" y="6165003"/>
            <a:ext cx="3202695" cy="594478"/>
            <a:chOff x="9112702" y="121391"/>
            <a:chExt cx="3202695" cy="594478"/>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340051" y="219001"/>
              <a:ext cx="391206" cy="383223"/>
            </a:xfrm>
            <a:prstGeom prst="rect">
              <a:avLst/>
            </a:prstGeom>
            <a:effectLst/>
          </p:spPr>
        </p:pic>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7"/>
            <a:srcRect/>
            <a:stretch/>
          </p:blipFill>
          <p:spPr>
            <a:xfrm>
              <a:off x="9779001" y="253374"/>
              <a:ext cx="320788" cy="327872"/>
            </a:xfrm>
            <a:prstGeom prst="rect">
              <a:avLst/>
            </a:prstGeom>
            <a:effec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DEF71-2A36-FDDE-AC7B-6E0145D45622}"/>
              </a:ext>
            </a:extLst>
          </p:cNvPr>
          <p:cNvSpPr>
            <a:spLocks noGrp="1"/>
          </p:cNvSpPr>
          <p:nvPr>
            <p:ph type="title"/>
          </p:nvPr>
        </p:nvSpPr>
        <p:spPr/>
        <p:txBody>
          <a:bodyPr/>
          <a:lstStyle/>
          <a:p>
            <a:r>
              <a:rPr lang="en-US" dirty="0"/>
              <a:t>PLACEHOLDER – THANK SPONSORS AND REMINDER TO EVALUATE THE SESSION AFTERWARDS</a:t>
            </a:r>
            <a:endParaRPr lang="en-SE" dirty="0"/>
          </a:p>
        </p:txBody>
      </p:sp>
    </p:spTree>
    <p:extLst>
      <p:ext uri="{BB962C8B-B14F-4D97-AF65-F5344CB8AC3E}">
        <p14:creationId xmlns:p14="http://schemas.microsoft.com/office/powerpoint/2010/main" val="40308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We're">
            <a:extLst>
              <a:ext uri="{FF2B5EF4-FFF2-40B4-BE49-F238E27FC236}">
                <a16:creationId xmlns:a16="http://schemas.microsoft.com/office/drawing/2014/main" id="{9D6EE432-0779-72E9-A42A-4844D459669B}"/>
              </a:ext>
            </a:extLst>
          </p:cNvPr>
          <p:cNvSpPr txBox="1">
            <a:spLocks/>
          </p:cNvSpPr>
          <p:nvPr/>
        </p:nvSpPr>
        <p:spPr>
          <a:xfrm>
            <a:off x="682752" y="2182304"/>
            <a:ext cx="10826496" cy="249339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“We have too many Service Principals”</a:t>
            </a:r>
          </a:p>
        </p:txBody>
      </p:sp>
    </p:spTree>
    <p:extLst>
      <p:ext uri="{BB962C8B-B14F-4D97-AF65-F5344CB8AC3E}">
        <p14:creationId xmlns:p14="http://schemas.microsoft.com/office/powerpoint/2010/main" val="32173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938</TotalTime>
  <Words>1373</Words>
  <Application>Microsoft Office PowerPoint</Application>
  <PresentationFormat>Widescreen</PresentationFormat>
  <Paragraphs>144</Paragraphs>
  <Slides>25</Slides>
  <Notes>12</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Ubuntu Condensed</vt:lpstr>
      <vt:lpstr>Arial</vt:lpstr>
      <vt:lpstr>Aldrich</vt:lpstr>
      <vt:lpstr>Poppins</vt:lpstr>
      <vt:lpstr>Abril Fatface</vt:lpstr>
      <vt:lpstr>Homemade Apple</vt:lpstr>
      <vt:lpstr>Segoe UI Semibold</vt:lpstr>
      <vt:lpstr>Catamaran</vt:lpstr>
      <vt:lpstr>Calibri</vt:lpstr>
      <vt:lpstr>Griffy</vt:lpstr>
      <vt:lpstr>Segoe UI</vt:lpstr>
      <vt:lpstr>Barlow Condensed</vt:lpstr>
      <vt:lpstr>SlidesMania</vt:lpstr>
      <vt:lpstr>Security Pitfalls for Workload Identities in Azure</vt:lpstr>
      <vt:lpstr>PowerPoint Presentation</vt:lpstr>
      <vt:lpstr>PowerPoint Presentation</vt:lpstr>
      <vt:lpstr>PowerPoint Presentation</vt:lpstr>
      <vt:lpstr>PowerPoint Presentation</vt:lpstr>
      <vt:lpstr>PLACEHOLDER – THANK SPONSORS AND REMINDER TO EVALUATE THE SESSION AFTERWARDS</vt:lpstr>
      <vt:lpstr>Session Overview </vt:lpstr>
      <vt:lpstr>PowerPoint Presentation</vt:lpstr>
      <vt:lpstr>Identity Types</vt:lpstr>
      <vt:lpstr>Identity</vt:lpstr>
      <vt:lpstr>Identity</vt:lpstr>
      <vt:lpstr>PowerPoint Presentation</vt:lpstr>
      <vt:lpstr>PowerPoint Presentation</vt:lpstr>
      <vt:lpstr>Identity</vt:lpstr>
      <vt:lpstr>PowerPoint Presentation</vt:lpstr>
      <vt:lpstr>PowerPoint Presentation</vt:lpstr>
      <vt:lpstr>Security Pitfalls list</vt:lpstr>
      <vt:lpstr>Notes</vt:lpstr>
      <vt:lpstr>Security Pitfalls</vt:lpstr>
      <vt:lpstr>Security Pitfalls</vt:lpstr>
      <vt:lpstr>PowerPoint Presentation</vt:lpstr>
      <vt:lpstr>PowerPoint Presentation</vt:lpstr>
      <vt:lpstr>Quiz time! Which solution is more secure? (Give the audience 10 seconds and point to a direction left/right, then say: it depends)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144</cp:revision>
  <dcterms:modified xsi:type="dcterms:W3CDTF">2024-02-10T15:55:01Z</dcterms:modified>
</cp:coreProperties>
</file>